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260" r:id="rId2"/>
    <p:sldId id="271" r:id="rId3"/>
    <p:sldId id="256" r:id="rId4"/>
    <p:sldId id="276" r:id="rId5"/>
    <p:sldId id="275" r:id="rId6"/>
    <p:sldId id="277" r:id="rId7"/>
    <p:sldId id="278" r:id="rId8"/>
    <p:sldId id="279" r:id="rId9"/>
    <p:sldId id="280" r:id="rId10"/>
    <p:sldId id="281" r:id="rId11"/>
    <p:sldId id="283" r:id="rId12"/>
    <p:sldId id="284" r:id="rId13"/>
    <p:sldId id="285" r:id="rId14"/>
    <p:sldId id="293" r:id="rId15"/>
    <p:sldId id="322" r:id="rId16"/>
    <p:sldId id="286" r:id="rId17"/>
    <p:sldId id="294" r:id="rId18"/>
    <p:sldId id="296" r:id="rId19"/>
    <p:sldId id="298" r:id="rId20"/>
    <p:sldId id="299" r:id="rId21"/>
    <p:sldId id="300" r:id="rId22"/>
    <p:sldId id="301" r:id="rId23"/>
    <p:sldId id="310" r:id="rId24"/>
    <p:sldId id="302" r:id="rId25"/>
    <p:sldId id="304" r:id="rId26"/>
    <p:sldId id="312" r:id="rId27"/>
    <p:sldId id="306" r:id="rId28"/>
    <p:sldId id="305" r:id="rId29"/>
    <p:sldId id="307" r:id="rId30"/>
    <p:sldId id="309" r:id="rId31"/>
    <p:sldId id="311" r:id="rId32"/>
    <p:sldId id="323" r:id="rId33"/>
    <p:sldId id="314" r:id="rId34"/>
    <p:sldId id="315" r:id="rId35"/>
    <p:sldId id="316" r:id="rId36"/>
    <p:sldId id="318" r:id="rId37"/>
    <p:sldId id="319" r:id="rId38"/>
    <p:sldId id="320" r:id="rId39"/>
    <p:sldId id="321" r:id="rId40"/>
    <p:sldId id="324" r:id="rId41"/>
    <p:sldId id="269" r:id="rId42"/>
    <p:sldId id="292" r:id="rId43"/>
    <p:sldId id="273" r:id="rId44"/>
    <p:sldId id="272" r:id="rId4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05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7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eg>
</file>

<file path=ppt/media/image10.wmf>
</file>

<file path=ppt/media/image11.wmf>
</file>

<file path=ppt/media/image13.jpe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jpeg>
</file>

<file path=ppt/media/image20.wmf>
</file>

<file path=ppt/media/image21.jpg>
</file>

<file path=ppt/media/image22.jpeg>
</file>

<file path=ppt/media/image3.wmf>
</file>

<file path=ppt/media/image4.wmf>
</file>

<file path=ppt/media/image5.wm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11914-85AF-44FC-8F02-03944626BC10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8624F-1830-4705-BACD-21C5E5B3C1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103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>
                <a:latin typeface="Times New Roman" panose="02020603050405020304" pitchFamily="18" charset="0"/>
              </a:rPr>
              <a:t>(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-</a:t>
            </a:r>
            <a:r>
              <a:rPr lang="en-US" altLang="ko-KR" sz="1200" i="1" dirty="0" err="1" smtClean="0">
                <a:latin typeface="Times New Roman" panose="02020603050405020304" pitchFamily="18" charset="0"/>
              </a:rPr>
              <a:t>R</a:t>
            </a:r>
            <a:r>
              <a:rPr lang="en-US" altLang="ko-KR" sz="1200" dirty="0" err="1" smtClean="0">
                <a:latin typeface="Times New Roman" panose="02020603050405020304" pitchFamily="18" charset="0"/>
              </a:rPr>
              <a:t>sin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(2</a:t>
            </a:r>
            <a:r>
              <a:rPr lang="en-US" altLang="ko-KR" sz="1200" dirty="0" smtClean="0">
                <a:latin typeface="Symbol" panose="05050102010706020507" pitchFamily="18" charset="2"/>
              </a:rPr>
              <a:t>p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/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), </a:t>
            </a:r>
            <a:r>
              <a:rPr lang="en-US" altLang="ko-KR" sz="1200" i="1" dirty="0" err="1" smtClean="0">
                <a:latin typeface="Times New Roman" panose="02020603050405020304" pitchFamily="18" charset="0"/>
              </a:rPr>
              <a:t>R</a:t>
            </a:r>
            <a:r>
              <a:rPr lang="en-US" altLang="ko-KR" sz="1200" dirty="0" err="1" smtClean="0">
                <a:latin typeface="Times New Roman" panose="02020603050405020304" pitchFamily="18" charset="0"/>
              </a:rPr>
              <a:t>cos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(2</a:t>
            </a:r>
            <a:r>
              <a:rPr lang="en-US" altLang="ko-KR" sz="1200" dirty="0" smtClean="0">
                <a:latin typeface="Symbol" panose="05050102010706020507" pitchFamily="18" charset="2"/>
              </a:rPr>
              <a:t>p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/</a:t>
            </a:r>
            <a:r>
              <a:rPr lang="en-US" altLang="ko-KR" sz="1200" i="1" dirty="0" smtClean="0">
                <a:latin typeface="Times New Roman" panose="02020603050405020304" pitchFamily="18" charset="0"/>
              </a:rPr>
              <a:t>P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))</a:t>
            </a:r>
            <a:r>
              <a:rPr lang="ko-KR" altLang="en-US" sz="1200" dirty="0" smtClean="0">
                <a:latin typeface="Times New Roman" panose="02020603050405020304" pitchFamily="18" charset="0"/>
              </a:rPr>
              <a:t>의 결과는 실수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,</a:t>
            </a:r>
            <a:r>
              <a:rPr lang="en-US" altLang="ko-KR" sz="1200" baseline="0" dirty="0" smtClean="0">
                <a:latin typeface="Times New Roman" panose="02020603050405020304" pitchFamily="18" charset="0"/>
              </a:rPr>
              <a:t> </a:t>
            </a:r>
            <a:r>
              <a:rPr lang="en-US" altLang="ko-KR" sz="1200" dirty="0" smtClean="0">
                <a:latin typeface="Times New Roman" panose="02020603050405020304" pitchFamily="18" charset="0"/>
              </a:rPr>
              <a:t>Bilinear</a:t>
            </a:r>
            <a:r>
              <a:rPr lang="en-US" altLang="ko-KR" sz="1200" baseline="0" dirty="0" smtClean="0">
                <a:latin typeface="Times New Roman" panose="02020603050405020304" pitchFamily="18" charset="0"/>
              </a:rPr>
              <a:t> </a:t>
            </a:r>
            <a:r>
              <a:rPr lang="ko-KR" altLang="en-US" sz="1200" baseline="0" dirty="0" err="1" smtClean="0">
                <a:latin typeface="Times New Roman" panose="02020603050405020304" pitchFamily="18" charset="0"/>
              </a:rPr>
              <a:t>보간법을</a:t>
            </a:r>
            <a:r>
              <a:rPr lang="ko-KR" altLang="en-US" sz="1200" baseline="0" dirty="0" smtClean="0">
                <a:latin typeface="Times New Roman" panose="02020603050405020304" pitchFamily="18" charset="0"/>
              </a:rPr>
              <a:t> 이용해 특정 픽셀의 위치를 찾아 연산</a:t>
            </a:r>
            <a:r>
              <a:rPr lang="en-US" altLang="ko-KR" sz="1200" baseline="0" dirty="0" smtClean="0">
                <a:latin typeface="Times New Roman" panose="02020603050405020304" pitchFamily="18" charset="0"/>
              </a:rPr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 smtClean="0"/>
          </a:p>
          <a:p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9207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543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284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434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258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7257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5087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878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6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857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512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271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892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523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8624F-1830-4705-BACD-21C5E5B3C1A9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693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2018/12/1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4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5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5.w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0.bin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0.w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0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w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kjoonsuu/Advanced-Image-Processing/tree/master/00_seminar_LBP" TargetMode="External"/><Relationship Id="rId2" Type="http://schemas.openxmlformats.org/officeDocument/2006/relationships/hyperlink" Target="https://en.wikipedia.org/wiki/Local_binary_patterns" TargetMode="Externa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4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82880" y="2767280"/>
            <a:ext cx="104262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Local Binary Patterns</a:t>
            </a:r>
            <a:endParaRPr kumimoji="1" lang="ja-JP" altLang="en-US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0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위쪽 화살표 16"/>
          <p:cNvSpPr/>
          <p:nvPr/>
        </p:nvSpPr>
        <p:spPr>
          <a:xfrm>
            <a:off x="7946571" y="147375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9152289" y="1473753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위쪽 화살표 18"/>
          <p:cNvSpPr/>
          <p:nvPr/>
        </p:nvSpPr>
        <p:spPr>
          <a:xfrm>
            <a:off x="6738774" y="2638697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위쪽 화살표 19"/>
          <p:cNvSpPr/>
          <p:nvPr/>
        </p:nvSpPr>
        <p:spPr>
          <a:xfrm>
            <a:off x="9162220" y="264597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위쪽 화살표 22"/>
          <p:cNvSpPr/>
          <p:nvPr/>
        </p:nvSpPr>
        <p:spPr>
          <a:xfrm>
            <a:off x="6738774" y="3760671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아래쪽 화살표 23"/>
          <p:cNvSpPr/>
          <p:nvPr/>
        </p:nvSpPr>
        <p:spPr>
          <a:xfrm>
            <a:off x="7946571" y="3851298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아래쪽 화살표 24"/>
          <p:cNvSpPr/>
          <p:nvPr/>
        </p:nvSpPr>
        <p:spPr>
          <a:xfrm>
            <a:off x="9152289" y="3858576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0486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338116" y="4992126"/>
            <a:ext cx="351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10" name="개체 9"/>
          <p:cNvGraphicFramePr>
            <a:graphicFrameLocks noChangeAspect="1"/>
          </p:cNvGraphicFramePr>
          <p:nvPr/>
        </p:nvGraphicFramePr>
        <p:xfrm>
          <a:off x="4652873" y="1897928"/>
          <a:ext cx="2886250" cy="2893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5" r:id="rId3" imgW="4253760" imgH="4266360" progId="">
                  <p:embed/>
                </p:oleObj>
              </mc:Choice>
              <mc:Fallback>
                <p:oleObj r:id="rId3" imgW="4253760" imgH="4266360" progId="">
                  <p:embed/>
                  <p:pic>
                    <p:nvPicPr>
                      <p:cNvPr id="10" name="개체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2873" y="1897928"/>
                        <a:ext cx="2886250" cy="2893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0248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158079" y="5068452"/>
            <a:ext cx="351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2225542"/>
              </p:ext>
            </p:extLst>
          </p:nvPr>
        </p:nvGraphicFramePr>
        <p:xfrm>
          <a:off x="2472836" y="1974254"/>
          <a:ext cx="2886250" cy="2893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" r:id="rId3" imgW="4253760" imgH="4266360" progId="">
                  <p:embed/>
                </p:oleObj>
              </mc:Choice>
              <mc:Fallback>
                <p:oleObj r:id="rId3" imgW="4253760" imgH="4266360" progId="">
                  <p:embed/>
                  <p:pic>
                    <p:nvPicPr>
                      <p:cNvPr id="10" name="개체 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72836" y="1974254"/>
                        <a:ext cx="2886250" cy="2893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위로 구부러진 화살표 26"/>
          <p:cNvSpPr/>
          <p:nvPr/>
        </p:nvSpPr>
        <p:spPr>
          <a:xfrm>
            <a:off x="1952179" y="3440680"/>
            <a:ext cx="3631474" cy="1627772"/>
          </a:xfrm>
          <a:prstGeom prst="curved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아래로 구부러진 화살표 28"/>
          <p:cNvSpPr/>
          <p:nvPr/>
        </p:nvSpPr>
        <p:spPr>
          <a:xfrm flipH="1">
            <a:off x="1952179" y="1698519"/>
            <a:ext cx="3631474" cy="1443106"/>
          </a:xfrm>
          <a:prstGeom prst="curved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66263" y="2882539"/>
            <a:ext cx="43891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BIN: 11001011</a:t>
            </a:r>
            <a:br>
              <a:rPr lang="en-US" altLang="ko-KR" sz="3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</a:br>
            <a:r>
              <a:rPr lang="en-US" altLang="ko-KR" sz="32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DEC: 203</a:t>
            </a:r>
            <a:endParaRPr lang="ko-KR" altLang="en-US" sz="32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6116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66" y="1168955"/>
            <a:ext cx="11296867" cy="2737341"/>
          </a:xfrm>
          <a:prstGeom prst="rect">
            <a:avLst/>
          </a:prstGeom>
        </p:spPr>
      </p:pic>
      <p:sp>
        <p:nvSpPr>
          <p:cNvPr id="20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22802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66" y="1168955"/>
            <a:ext cx="11296867" cy="2737341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66" y="4164036"/>
            <a:ext cx="11251867" cy="1555446"/>
          </a:xfrm>
          <a:prstGeom prst="rect">
            <a:avLst/>
          </a:prstGeom>
        </p:spPr>
      </p:pic>
      <p:sp>
        <p:nvSpPr>
          <p:cNvPr id="20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803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2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26757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Extensions</a:t>
              </a:r>
              <a:endParaRPr lang="en-US" altLang="ja-JP" sz="4000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1850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661528" y="214567"/>
            <a:ext cx="3927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Circular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11266" name="Picture 2" descr="https://upload.wikimedia.org/wikipedia/commons/thumb/c/c2/Lbp_neighbors.svg/1280px-Lbp_neighbors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230" y="1810964"/>
            <a:ext cx="10247539" cy="3378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38526" y="5068389"/>
            <a:ext cx="1111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Three neighborhood examples used to define a texture and calculate a local binary pattern (LBP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 [2]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7010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0" name="개체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4459602"/>
              </p:ext>
            </p:extLst>
          </p:nvPr>
        </p:nvGraphicFramePr>
        <p:xfrm>
          <a:off x="896975" y="1168955"/>
          <a:ext cx="4176677" cy="242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0" r:id="rId4" imgW="8774280" imgH="5091840" progId="">
                  <p:embed/>
                </p:oleObj>
              </mc:Choice>
              <mc:Fallback>
                <p:oleObj r:id="rId4" imgW="8774280" imgH="5091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96975" y="1168955"/>
                        <a:ext cx="4176677" cy="24234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개체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5386050"/>
              </p:ext>
            </p:extLst>
          </p:nvPr>
        </p:nvGraphicFramePr>
        <p:xfrm>
          <a:off x="896975" y="3771807"/>
          <a:ext cx="4206802" cy="2394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1" r:id="rId6" imgW="8787240" imgH="5002920" progId="">
                  <p:embed/>
                </p:oleObj>
              </mc:Choice>
              <mc:Fallback>
                <p:oleObj r:id="rId6" imgW="8787240" imgH="50029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96975" y="3771807"/>
                        <a:ext cx="4206802" cy="23948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90501" y="6346049"/>
            <a:ext cx="561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Circularly symmetric neighbor sets for different </a:t>
            </a:r>
            <a:r>
              <a:rPr lang="en-US" altLang="ko-KR" i="1" dirty="0"/>
              <a:t>(P</a:t>
            </a:r>
            <a:r>
              <a:rPr lang="en-US" altLang="ko-KR" dirty="0"/>
              <a:t>,</a:t>
            </a:r>
            <a:r>
              <a:rPr lang="en-US" altLang="ko-KR" i="1" dirty="0"/>
              <a:t>R</a:t>
            </a:r>
            <a:r>
              <a:rPr lang="en-US" altLang="ko-KR" dirty="0" smtClean="0"/>
              <a:t>) [3]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74168" y="1462215"/>
            <a:ext cx="56197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8, 256 (</a:t>
            </a:r>
            <a:r>
              <a:rPr lang="en-US" altLang="ko-KR" dirty="0" smtClean="0"/>
              <a:t>2</a:t>
            </a:r>
            <a:r>
              <a:rPr lang="en-US" altLang="ko-KR" baseline="30000" dirty="0" smtClean="0"/>
              <a:t>8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12, 4,096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en-US" altLang="ko-KR" sz="2000" dirty="0" smtClean="0"/>
              <a:t>2</a:t>
            </a:r>
            <a:r>
              <a:rPr lang="en-US" altLang="ko-KR" sz="2000" baseline="30000" dirty="0" smtClean="0"/>
              <a:t>12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en-US" altLang="ko-KR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16, 65,536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en-US" altLang="ko-KR" sz="2000" dirty="0" smtClean="0"/>
              <a:t>2</a:t>
            </a:r>
            <a:r>
              <a:rPr lang="en-US" altLang="ko-KR" sz="2000" baseline="30000" dirty="0" smtClean="0"/>
              <a:t>16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P = 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24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16,777,216 </a:t>
            </a:r>
            <a:r>
              <a:rPr lang="en-US" altLang="ko-KR" sz="20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(</a:t>
            </a:r>
            <a:r>
              <a:rPr lang="en-US" altLang="ko-KR" sz="2000" dirty="0" smtClean="0"/>
              <a:t>2</a:t>
            </a:r>
            <a:r>
              <a:rPr lang="en-US" altLang="ko-KR" sz="2000" baseline="30000" dirty="0" smtClean="0"/>
              <a:t>24</a:t>
            </a:r>
            <a:r>
              <a:rPr lang="en-US" altLang="ko-KR" sz="20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)</a:t>
            </a:r>
            <a:endParaRPr lang="en-US" altLang="ko-KR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038263" y="4196520"/>
            <a:ext cx="429155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latin typeface="Times New Roman" panose="02020603050405020304" pitchFamily="18" charset="0"/>
              </a:rPr>
              <a:t>(</a:t>
            </a:r>
            <a:r>
              <a:rPr lang="en-US" altLang="ko-KR" sz="2800" i="1" dirty="0">
                <a:latin typeface="Times New Roman" panose="02020603050405020304" pitchFamily="18" charset="0"/>
              </a:rPr>
              <a:t>-</a:t>
            </a:r>
            <a:r>
              <a:rPr lang="en-US" altLang="ko-KR" sz="2800" i="1" dirty="0" err="1">
                <a:latin typeface="Times New Roman" panose="02020603050405020304" pitchFamily="18" charset="0"/>
              </a:rPr>
              <a:t>R</a:t>
            </a:r>
            <a:r>
              <a:rPr lang="en-US" altLang="ko-KR" sz="2800" dirty="0" err="1">
                <a:latin typeface="Times New Roman" panose="02020603050405020304" pitchFamily="18" charset="0"/>
              </a:rPr>
              <a:t>sin</a:t>
            </a:r>
            <a:r>
              <a:rPr lang="en-US" altLang="ko-KR" sz="2800" dirty="0">
                <a:latin typeface="Times New Roman" panose="02020603050405020304" pitchFamily="18" charset="0"/>
              </a:rPr>
              <a:t>(2</a:t>
            </a:r>
            <a:r>
              <a:rPr lang="en-US" altLang="ko-KR" sz="2800" dirty="0">
                <a:latin typeface="Symbol" panose="05050102010706020507" pitchFamily="18" charset="2"/>
              </a:rPr>
              <a:t>p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/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), </a:t>
            </a:r>
            <a:r>
              <a:rPr lang="en-US" altLang="ko-KR" sz="2800" i="1" dirty="0" err="1">
                <a:latin typeface="Times New Roman" panose="02020603050405020304" pitchFamily="18" charset="0"/>
              </a:rPr>
              <a:t>R</a:t>
            </a:r>
            <a:r>
              <a:rPr lang="en-US" altLang="ko-KR" sz="2800" dirty="0" err="1">
                <a:latin typeface="Times New Roman" panose="02020603050405020304" pitchFamily="18" charset="0"/>
              </a:rPr>
              <a:t>cos</a:t>
            </a:r>
            <a:r>
              <a:rPr lang="en-US" altLang="ko-KR" sz="2800" dirty="0">
                <a:latin typeface="Times New Roman" panose="02020603050405020304" pitchFamily="18" charset="0"/>
              </a:rPr>
              <a:t>(2</a:t>
            </a:r>
            <a:r>
              <a:rPr lang="en-US" altLang="ko-KR" sz="2800" dirty="0">
                <a:latin typeface="Symbol" panose="05050102010706020507" pitchFamily="18" charset="2"/>
              </a:rPr>
              <a:t>p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/</a:t>
            </a:r>
            <a:r>
              <a:rPr lang="en-US" altLang="ko-KR" sz="2800" i="1" dirty="0">
                <a:latin typeface="Times New Roman" panose="02020603050405020304" pitchFamily="18" charset="0"/>
              </a:rPr>
              <a:t>P</a:t>
            </a:r>
            <a:r>
              <a:rPr lang="en-US" altLang="ko-KR" sz="2800" dirty="0">
                <a:latin typeface="Times New Roman" panose="02020603050405020304" pitchFamily="18" charset="0"/>
              </a:rPr>
              <a:t>))</a:t>
            </a:r>
            <a:endParaRPr lang="ko-KR" altLang="en-US" sz="2800" dirty="0"/>
          </a:p>
        </p:txBody>
      </p:sp>
      <p:sp>
        <p:nvSpPr>
          <p:cNvPr id="21" name="テキスト ボックス 2"/>
          <p:cNvSpPr txBox="1"/>
          <p:nvPr/>
        </p:nvSpPr>
        <p:spPr>
          <a:xfrm>
            <a:off x="1661528" y="214567"/>
            <a:ext cx="39276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Circular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9906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80337" y="3083781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00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00110011</a:t>
            </a:r>
            <a:r>
              <a:rPr lang="ko-KR" altLang="en-US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38411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80337" y="3083781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FF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FFC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en-US" altLang="ko-KR" sz="2800" dirty="0" smtClean="0">
                <a:solidFill>
                  <a:srgbClr val="FFFF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92D05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ko-KR" altLang="en-US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6696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7522" y="204686"/>
            <a:ext cx="5208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table of Contents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グループ化 9"/>
          <p:cNvGrpSpPr/>
          <p:nvPr/>
        </p:nvGrpSpPr>
        <p:grpSpPr>
          <a:xfrm>
            <a:off x="887522" y="1321057"/>
            <a:ext cx="6089891" cy="748227"/>
            <a:chOff x="887522" y="1067057"/>
            <a:chExt cx="6089891" cy="748227"/>
          </a:xfrm>
        </p:grpSpPr>
        <p:sp>
          <p:nvSpPr>
            <p:cNvPr id="4" name="正方形/長方形 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テキスト ボックス 30"/>
            <p:cNvSpPr txBox="1"/>
            <p:nvPr/>
          </p:nvSpPr>
          <p:spPr>
            <a:xfrm>
              <a:off x="1629474" y="1067057"/>
              <a:ext cx="53479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The basic LBP operation 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>
            <a:off x="887522" y="2271731"/>
            <a:ext cx="3058612" cy="748227"/>
            <a:chOff x="887522" y="1067057"/>
            <a:chExt cx="3058612" cy="748227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1629474" y="1067057"/>
              <a:ext cx="23166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Extensions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8" name="グループ化 37"/>
          <p:cNvGrpSpPr/>
          <p:nvPr/>
        </p:nvGrpSpPr>
        <p:grpSpPr>
          <a:xfrm>
            <a:off x="887522" y="3222405"/>
            <a:ext cx="2144900" cy="748227"/>
            <a:chOff x="887522" y="1067057"/>
            <a:chExt cx="2144900" cy="748227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1629474" y="1067057"/>
              <a:ext cx="1402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CODE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3" name="グループ化 42"/>
          <p:cNvGrpSpPr/>
          <p:nvPr/>
        </p:nvGrpSpPr>
        <p:grpSpPr>
          <a:xfrm>
            <a:off x="887522" y="4173079"/>
            <a:ext cx="6364004" cy="748227"/>
            <a:chOff x="887522" y="1067057"/>
            <a:chExt cx="6364004" cy="748227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テキスト ボックス 45"/>
            <p:cNvSpPr txBox="1"/>
            <p:nvPr/>
          </p:nvSpPr>
          <p:spPr>
            <a:xfrm>
              <a:off x="1629474" y="1067057"/>
              <a:ext cx="562205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Application and Summary</a:t>
              </a:r>
              <a:endParaRPr lang="ja-JP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125543" y="1507766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109062" y="2434290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105281" y="3373514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101500" y="4338138"/>
            <a:ext cx="5004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080337" y="3083781"/>
            <a:ext cx="20313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FF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FFC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en-US" altLang="ko-KR" sz="2800" dirty="0" smtClean="0">
                <a:solidFill>
                  <a:srgbClr val="FFFF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</a:t>
            </a:r>
            <a:r>
              <a:rPr lang="en-US" altLang="ko-KR" sz="2800" dirty="0" smtClean="0">
                <a:solidFill>
                  <a:srgbClr val="92D05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ko-KR" altLang="en-US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아래쪽 화살표 3"/>
          <p:cNvSpPr/>
          <p:nvPr/>
        </p:nvSpPr>
        <p:spPr>
          <a:xfrm>
            <a:off x="5477163" y="2456876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아래쪽 화살표 15"/>
          <p:cNvSpPr/>
          <p:nvPr/>
        </p:nvSpPr>
        <p:spPr>
          <a:xfrm>
            <a:off x="5902276" y="2456876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6327389" y="2456876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751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6369029"/>
              </p:ext>
            </p:extLst>
          </p:nvPr>
        </p:nvGraphicFramePr>
        <p:xfrm>
          <a:off x="3923723" y="2777367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00110011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56097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823537" y="3102955"/>
            <a:ext cx="19415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r>
              <a:rPr lang="en-US" altLang="ko-KR" sz="2800" dirty="0">
                <a:solidFill>
                  <a:srgbClr val="FFC0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0000</a:t>
            </a:r>
            <a:r>
              <a:rPr lang="en-US" altLang="ko-KR" sz="2800" dirty="0">
                <a:solidFill>
                  <a:srgbClr val="FFFF0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</a:t>
            </a:r>
            <a:endParaRPr lang="en-US" altLang="ko-KR" sz="2800" dirty="0">
              <a:solidFill>
                <a:srgbClr val="FFFF00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6" name="아래쪽 화살표 15"/>
          <p:cNvSpPr/>
          <p:nvPr/>
        </p:nvSpPr>
        <p:spPr>
          <a:xfrm>
            <a:off x="8220363" y="2476050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9102436" y="2476050"/>
            <a:ext cx="267855" cy="65578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801697"/>
              </p:ext>
            </p:extLst>
          </p:nvPr>
        </p:nvGraphicFramePr>
        <p:xfrm>
          <a:off x="1375779" y="2622885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11000011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00110011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26846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28132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516549"/>
              </p:ext>
            </p:extLst>
          </p:nvPr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983755" y="3526780"/>
            <a:ext cx="4224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Non-Uniform features(198</a:t>
            </a:r>
            <a:r>
              <a:rPr lang="ko-KR" altLang="en-US" dirty="0" smtClean="0"/>
              <a:t>개</a:t>
            </a:r>
            <a:r>
              <a:rPr lang="en-US" altLang="ko-KR" dirty="0" smtClean="0"/>
              <a:t>), 1</a:t>
            </a:r>
            <a:r>
              <a:rPr lang="ko-KR" altLang="en-US" dirty="0" smtClean="0"/>
              <a:t>개로 통합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9410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55353" y="3537527"/>
            <a:ext cx="308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256</a:t>
            </a:r>
            <a:r>
              <a:rPr lang="ko-KR" altLang="en-US" dirty="0" smtClean="0"/>
              <a:t>개의 특징을 </a:t>
            </a:r>
            <a:r>
              <a:rPr lang="en-US" altLang="ko-KR" dirty="0" smtClean="0"/>
              <a:t>59</a:t>
            </a:r>
            <a:r>
              <a:rPr lang="ko-KR" altLang="en-US" dirty="0" smtClean="0"/>
              <a:t>개로 표현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69237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4685"/>
            <a:ext cx="3825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Uniform LBP[3]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/>
        </p:nvGraphicFramePr>
        <p:xfrm>
          <a:off x="3923723" y="2665028"/>
          <a:ext cx="434455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2277">
                  <a:extLst>
                    <a:ext uri="{9D8B030D-6E8A-4147-A177-3AD203B41FA5}">
                      <a16:colId xmlns:a16="http://schemas.microsoft.com/office/drawing/2014/main" val="1223272505"/>
                    </a:ext>
                  </a:extLst>
                </a:gridCol>
                <a:gridCol w="2172277">
                  <a:extLst>
                    <a:ext uri="{9D8B030D-6E8A-4147-A177-3AD203B41FA5}">
                      <a16:colId xmlns:a16="http://schemas.microsoft.com/office/drawing/2014/main" val="11417198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Non-Uniform</a:t>
                      </a:r>
                      <a:endParaRPr lang="ko-KR" altLang="en-US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451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198</a:t>
                      </a:r>
                      <a:r>
                        <a:rPr lang="ko-KR" altLang="en-US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개</a:t>
                      </a:r>
                      <a:endParaRPr lang="en-US" altLang="ko-KR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96923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55353" y="3537527"/>
            <a:ext cx="308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256</a:t>
            </a:r>
            <a:r>
              <a:rPr lang="ko-KR" altLang="en-US" dirty="0" smtClean="0"/>
              <a:t>개의 특징을 </a:t>
            </a:r>
            <a:r>
              <a:rPr lang="en-US" altLang="ko-KR" dirty="0" smtClean="0"/>
              <a:t>59</a:t>
            </a:r>
            <a:r>
              <a:rPr lang="ko-KR" altLang="en-US" dirty="0" smtClean="0"/>
              <a:t>개로 표현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775677" y="2429531"/>
            <a:ext cx="66406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59/256</a:t>
            </a:r>
            <a:endParaRPr lang="ko-KR" altLang="en-US" sz="138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40023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98" y="1519720"/>
            <a:ext cx="3408750" cy="3445334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824" y="1538012"/>
            <a:ext cx="3408750" cy="3445334"/>
          </a:xfrm>
          <a:prstGeom prst="rect">
            <a:avLst/>
          </a:prstGeom>
        </p:spPr>
      </p:pic>
      <p:sp>
        <p:nvSpPr>
          <p:cNvPr id="16" name="등호 15"/>
          <p:cNvSpPr/>
          <p:nvPr/>
        </p:nvSpPr>
        <p:spPr>
          <a:xfrm>
            <a:off x="5331579" y="2987778"/>
            <a:ext cx="1741720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149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98" y="1519720"/>
            <a:ext cx="3408750" cy="3445334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176824" y="1538012"/>
            <a:ext cx="3408750" cy="3445334"/>
          </a:xfrm>
          <a:prstGeom prst="rect">
            <a:avLst/>
          </a:prstGeom>
        </p:spPr>
      </p:pic>
      <p:sp>
        <p:nvSpPr>
          <p:cNvPr id="23" name="등호 22"/>
          <p:cNvSpPr/>
          <p:nvPr/>
        </p:nvSpPr>
        <p:spPr>
          <a:xfrm>
            <a:off x="5331579" y="2987778"/>
            <a:ext cx="1741720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7630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598" y="1519720"/>
            <a:ext cx="3408750" cy="3445334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176824" y="1538012"/>
            <a:ext cx="3408750" cy="344533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37598" y="4965054"/>
            <a:ext cx="340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11001011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158532" y="4965054"/>
            <a:ext cx="3408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00101111</a:t>
            </a:r>
            <a:endParaRPr lang="ko-KR" altLang="en-US" sz="28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4" name="부등호 3"/>
          <p:cNvSpPr/>
          <p:nvPr/>
        </p:nvSpPr>
        <p:spPr>
          <a:xfrm>
            <a:off x="5380228" y="4801791"/>
            <a:ext cx="1644423" cy="849745"/>
          </a:xfrm>
          <a:prstGeom prst="mathNot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등호 5"/>
          <p:cNvSpPr/>
          <p:nvPr/>
        </p:nvSpPr>
        <p:spPr>
          <a:xfrm>
            <a:off x="5331579" y="2987778"/>
            <a:ext cx="1741720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087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1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62376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The basic LBP operation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2900218" y="1815283"/>
          <a:ext cx="639156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5782">
                  <a:extLst>
                    <a:ext uri="{9D8B030D-6E8A-4147-A177-3AD203B41FA5}">
                      <a16:colId xmlns:a16="http://schemas.microsoft.com/office/drawing/2014/main" val="2941304215"/>
                    </a:ext>
                  </a:extLst>
                </a:gridCol>
                <a:gridCol w="3195782">
                  <a:extLst>
                    <a:ext uri="{9D8B030D-6E8A-4147-A177-3AD203B41FA5}">
                      <a16:colId xmlns:a16="http://schemas.microsoft.com/office/drawing/2014/main" val="2269463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SHIFT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11001011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227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10010111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264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00101111</a:t>
                      </a:r>
                      <a:endParaRPr lang="ko-KR" altLang="en-US" sz="2000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9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01011110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968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10111100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947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01111001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52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11110010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994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11100101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893473"/>
                  </a:ext>
                </a:extLst>
              </a:tr>
            </a:tbl>
          </a:graphicData>
        </a:graphic>
      </p:graphicFrame>
      <p:sp>
        <p:nvSpPr>
          <p:cNvPr id="3" name="오른쪽 중괄호 2"/>
          <p:cNvSpPr/>
          <p:nvPr/>
        </p:nvSpPr>
        <p:spPr>
          <a:xfrm>
            <a:off x="9596582" y="1815283"/>
            <a:ext cx="332509" cy="3169920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등호 15"/>
          <p:cNvSpPr/>
          <p:nvPr/>
        </p:nvSpPr>
        <p:spPr>
          <a:xfrm>
            <a:off x="10346924" y="2975370"/>
            <a:ext cx="1004567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0784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/>
        </p:nvGraphicFramePr>
        <p:xfrm>
          <a:off x="2900218" y="1815283"/>
          <a:ext cx="6391564" cy="3169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5782">
                  <a:extLst>
                    <a:ext uri="{9D8B030D-6E8A-4147-A177-3AD203B41FA5}">
                      <a16:colId xmlns:a16="http://schemas.microsoft.com/office/drawing/2014/main" val="2941304215"/>
                    </a:ext>
                  </a:extLst>
                </a:gridCol>
                <a:gridCol w="3195782">
                  <a:extLst>
                    <a:ext uri="{9D8B030D-6E8A-4147-A177-3AD203B41FA5}">
                      <a16:colId xmlns:a16="http://schemas.microsoft.com/office/drawing/2014/main" val="2269463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SHIFT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11001011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227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10010111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264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00101111</a:t>
                      </a:r>
                      <a:endParaRPr lang="ko-KR" altLang="en-US" sz="2000" dirty="0" smtClean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9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01011110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7968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10111100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947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01111001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524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11110010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994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11100101</a:t>
                      </a:r>
                      <a:endParaRPr lang="ko-KR" altLang="en-US" sz="20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3893473"/>
                  </a:ext>
                </a:extLst>
              </a:tr>
            </a:tbl>
          </a:graphicData>
        </a:graphic>
      </p:graphicFrame>
      <p:sp>
        <p:nvSpPr>
          <p:cNvPr id="3" name="오른쪽 중괄호 2"/>
          <p:cNvSpPr/>
          <p:nvPr/>
        </p:nvSpPr>
        <p:spPr>
          <a:xfrm>
            <a:off x="9596582" y="1815283"/>
            <a:ext cx="332509" cy="3169920"/>
          </a:xfrm>
          <a:prstGeom prst="rightBrac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등호 15"/>
          <p:cNvSpPr/>
          <p:nvPr/>
        </p:nvSpPr>
        <p:spPr>
          <a:xfrm>
            <a:off x="10346924" y="2975370"/>
            <a:ext cx="1004567" cy="849745"/>
          </a:xfrm>
          <a:prstGeom prst="mathEqual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6172"/>
            <a:ext cx="5838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Rotation-invariant 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387574" y="2446058"/>
            <a:ext cx="34087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8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1/8</a:t>
            </a:r>
            <a:endParaRPr lang="ko-KR" altLang="en-US" sz="138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36796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3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17043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CODE</a:t>
              </a:r>
              <a:endParaRPr lang="en-US" altLang="ja-JP" sz="4000" dirty="0">
                <a:solidFill>
                  <a:schemeClr val="bg1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5808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698" y="1535401"/>
            <a:ext cx="3821690" cy="382169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497" y="1535401"/>
            <a:ext cx="3821691" cy="382169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073698" y="535709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#1: brick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50497" y="535709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#2: grass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162288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5" y="625452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#1: brick LPB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81" y="1009982"/>
            <a:ext cx="10741891" cy="527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093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5" y="625452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#2: grass LPB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81" y="1009980"/>
            <a:ext cx="10741892" cy="527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062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4" y="5631129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#3: TARGET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155" y="1633379"/>
            <a:ext cx="3821690" cy="382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83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185155" y="6254521"/>
            <a:ext cx="382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Texture #3: target LPB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49" y="1009980"/>
            <a:ext cx="10760501" cy="527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785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1405" y="6069852"/>
            <a:ext cx="1012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Brick(left), Grass(center), Target(right)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3" name="개체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420907"/>
              </p:ext>
            </p:extLst>
          </p:nvPr>
        </p:nvGraphicFramePr>
        <p:xfrm>
          <a:off x="1300812" y="988658"/>
          <a:ext cx="9590376" cy="51068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3" r:id="rId3" imgW="12088800" imgH="6437880" progId="">
                  <p:embed/>
                </p:oleObj>
              </mc:Choice>
              <mc:Fallback>
                <p:oleObj r:id="rId3" imgW="12088800" imgH="643788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0812" y="988658"/>
                        <a:ext cx="9590376" cy="51068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7756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テキスト ボックス 2"/>
          <p:cNvSpPr txBox="1"/>
          <p:nvPr/>
        </p:nvSpPr>
        <p:spPr>
          <a:xfrm>
            <a:off x="1418061" y="204685"/>
            <a:ext cx="24881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CODE [4]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31405" y="6069852"/>
            <a:ext cx="1012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Brick(left), Grass(center), Target(right)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3" name="개체 2"/>
          <p:cNvGraphicFramePr>
            <a:graphicFrameLocks noChangeAspect="1"/>
          </p:cNvGraphicFramePr>
          <p:nvPr/>
        </p:nvGraphicFramePr>
        <p:xfrm>
          <a:off x="1300812" y="988658"/>
          <a:ext cx="9590376" cy="51068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7" r:id="rId3" imgW="12088800" imgH="6437880" progId="">
                  <p:embed/>
                </p:oleObj>
              </mc:Choice>
              <mc:Fallback>
                <p:oleObj r:id="rId3" imgW="12088800" imgH="6437880" progId="">
                  <p:embed/>
                  <p:pic>
                    <p:nvPicPr>
                      <p:cNvPr id="3" name="개체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0812" y="988658"/>
                        <a:ext cx="9590376" cy="51068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122105" y="2780145"/>
            <a:ext cx="18517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76%</a:t>
            </a:r>
            <a:endParaRPr lang="ko-KR" altLang="en-US" sz="60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74706" y="2780145"/>
            <a:ext cx="18517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FF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19%</a:t>
            </a:r>
            <a:endParaRPr lang="ko-KR" altLang="en-US" sz="6000" dirty="0">
              <a:solidFill>
                <a:srgbClr val="FF000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213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525675" y="5316447"/>
            <a:ext cx="9140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16" name="개체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164505"/>
              </p:ext>
            </p:extLst>
          </p:nvPr>
        </p:nvGraphicFramePr>
        <p:xfrm>
          <a:off x="1525675" y="1577878"/>
          <a:ext cx="91406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r:id="rId3" imgW="10895040" imgH="4456800" progId="">
                  <p:embed/>
                </p:oleObj>
              </mc:Choice>
              <mc:Fallback>
                <p:oleObj r:id="rId3" imgW="10895040" imgH="4456800" progId="">
                  <p:embed/>
                  <p:pic>
                    <p:nvPicPr>
                      <p:cNvPr id="12" name="개체 1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5675" y="1577878"/>
                        <a:ext cx="91406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003144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2247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Part 4</a:t>
              </a:r>
              <a:endParaRPr kumimoji="1" lang="ja-JP" altLang="en-US" sz="6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3219151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Application </a:t>
              </a:r>
            </a:p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and </a:t>
              </a:r>
            </a:p>
            <a:p>
              <a:r>
                <a:rPr lang="en-US" altLang="ja-JP" sz="40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Ebrima" panose="02000000000000000000" pitchFamily="2" charset="0"/>
                  <a:cs typeface="Ebrima" panose="02000000000000000000" pitchFamily="2" charset="0"/>
                </a:rPr>
                <a:t>Summary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6645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7544" y="204686"/>
            <a:ext cx="2021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MB-LBP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6" name="テキスト ボックス 35"/>
          <p:cNvSpPr txBox="1"/>
          <p:nvPr/>
        </p:nvSpPr>
        <p:spPr>
          <a:xfrm>
            <a:off x="6096000" y="1337243"/>
            <a:ext cx="53975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/>
              <a:t>In this paper, we propose a novel representation, called Multi-scale Block Local Binary Pattern (MB-LBP), and apply it to face recognition. The Local Binary Pattern (LBP) has been proved to be effective for image representation, but it is too local to be robust. </a:t>
            </a:r>
            <a:r>
              <a:rPr lang="en-US" altLang="ko-KR" sz="1600" b="1" dirty="0">
                <a:solidFill>
                  <a:srgbClr val="FF0000"/>
                </a:solidFill>
              </a:rPr>
              <a:t>In MB-LBP, the computation is done based on average values of block </a:t>
            </a:r>
            <a:r>
              <a:rPr lang="en-US" altLang="ko-KR" sz="1600" b="1" dirty="0" err="1">
                <a:solidFill>
                  <a:srgbClr val="FF0000"/>
                </a:solidFill>
              </a:rPr>
              <a:t>subregions</a:t>
            </a:r>
            <a:r>
              <a:rPr lang="en-US" altLang="ko-KR" sz="1600" b="1" dirty="0">
                <a:solidFill>
                  <a:srgbClr val="FF0000"/>
                </a:solidFill>
              </a:rPr>
              <a:t>, instead of individual pixels.</a:t>
            </a:r>
            <a:r>
              <a:rPr lang="en-US" altLang="ko-KR" sz="1600" dirty="0">
                <a:solidFill>
                  <a:srgbClr val="FF0000"/>
                </a:solidFill>
              </a:rPr>
              <a:t> </a:t>
            </a:r>
            <a:r>
              <a:rPr lang="en-US" altLang="ko-KR" sz="1600" dirty="0"/>
              <a:t>In this way, MB-LBP code presents several advantages: (1) It is more robust than LBP; (2) it encodes not only microstructures but also macrostructures of image patterns, and hence provides a more complete image representation than the basic LBP operator; and (3) MB-LBP can be computed very efficiently using integral images. Furthermore, in order to reflect the uniform appearance of MB-LBP, we redefine the uniform patterns via statistical analysis. Finally, </a:t>
            </a:r>
            <a:r>
              <a:rPr lang="en-US" altLang="ko-KR" sz="1600" dirty="0" err="1"/>
              <a:t>AdaBoost</a:t>
            </a:r>
            <a:r>
              <a:rPr lang="en-US" altLang="ko-KR" sz="1600" dirty="0"/>
              <a:t> learning is applied to select most effective uniform MB-LBP features and construct face classifiers. Experiments on Face Recognition Grand Challenge (FRGC) ver2.0 database show that the proposed MB-LBP method significantly outperforms other LBP based face recognition algorithms.</a:t>
            </a:r>
            <a:endParaRPr kumimoji="1" lang="ja-JP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4" name="直線コネクタ 23"/>
          <p:cNvCxnSpPr/>
          <p:nvPr/>
        </p:nvCxnSpPr>
        <p:spPr>
          <a:xfrm>
            <a:off x="5981700" y="1968500"/>
            <a:ext cx="0" cy="3508025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986" name="Picture 2" descr="https://t1.daumcdn.net/cfile/tistory/266BDF4652CE1B1E3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1337243"/>
            <a:ext cx="5238750" cy="256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" y="4226725"/>
            <a:ext cx="2258633" cy="226882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965" y="4032647"/>
            <a:ext cx="2752436" cy="1204507"/>
          </a:xfrm>
          <a:prstGeom prst="rect">
            <a:avLst/>
          </a:prstGeom>
        </p:spPr>
      </p:pic>
      <p:cxnSp>
        <p:nvCxnSpPr>
          <p:cNvPr id="25" name="직선 화살표 연결선 24"/>
          <p:cNvCxnSpPr/>
          <p:nvPr/>
        </p:nvCxnSpPr>
        <p:spPr>
          <a:xfrm flipV="1">
            <a:off x="2412916" y="4634900"/>
            <a:ext cx="635084" cy="72623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356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04685"/>
            <a:ext cx="2560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Summary</a:t>
            </a:r>
            <a:endParaRPr lang="en-US" altLang="ja-JP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61999" y="1279019"/>
            <a:ext cx="111252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간단한</a:t>
            </a:r>
            <a:r>
              <a:rPr lang="en-US" altLang="ko-KR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연산</a:t>
            </a:r>
            <a:r>
              <a:rPr lang="en-US" altLang="ko-KR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, </a:t>
            </a: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효율적인 텍스처 오퍼레이터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간단한 구현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밝기에 적은 영향</a:t>
            </a:r>
            <a:endParaRPr lang="en-US" altLang="ko-KR" sz="2400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최근 연구 동향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얼굴인식 활용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물체 감지</a:t>
            </a:r>
            <a:endParaRPr lang="en-US" altLang="ko-KR" sz="2400" dirty="0" smtClean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76757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61999" y="204686"/>
            <a:ext cx="3230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REFERENCES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1" name="テキスト ボックス 30"/>
          <p:cNvSpPr txBox="1"/>
          <p:nvPr/>
        </p:nvSpPr>
        <p:spPr>
          <a:xfrm>
            <a:off x="1247548" y="1390803"/>
            <a:ext cx="10810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T. </a:t>
            </a:r>
            <a:r>
              <a:rPr lang="en-US" altLang="ko-KR" dirty="0" err="1"/>
              <a:t>Ahonen</a:t>
            </a:r>
            <a:r>
              <a:rPr lang="en-US" altLang="ko-KR" dirty="0"/>
              <a:t>, A. </a:t>
            </a:r>
            <a:r>
              <a:rPr lang="en-US" altLang="ko-KR" dirty="0" err="1"/>
              <a:t>Hadid</a:t>
            </a:r>
            <a:r>
              <a:rPr lang="en-US" altLang="ko-KR" dirty="0"/>
              <a:t>, and M. </a:t>
            </a:r>
            <a:r>
              <a:rPr lang="en-US" altLang="ko-KR" dirty="0" err="1"/>
              <a:t>Pietikainen</a:t>
            </a:r>
            <a:r>
              <a:rPr lang="en-US" altLang="ko-KR" dirty="0"/>
              <a:t>, "Face description with local binary patterns: Application to face recognition," </a:t>
            </a:r>
            <a:r>
              <a:rPr lang="en-US" altLang="ko-KR" i="1" dirty="0"/>
              <a:t>IEEE Transactions on Pattern Analysis &amp; Machine Intelligence, </a:t>
            </a:r>
            <a:r>
              <a:rPr lang="en-US" altLang="ko-KR" dirty="0"/>
              <a:t>no. 12, pp. 2037-2041, 2006.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4" name="正方形/長方形 33"/>
          <p:cNvSpPr/>
          <p:nvPr/>
        </p:nvSpPr>
        <p:spPr>
          <a:xfrm>
            <a:off x="661870" y="1372677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03965" y="1357568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2" name="テキスト ボックス 30"/>
          <p:cNvSpPr txBox="1"/>
          <p:nvPr/>
        </p:nvSpPr>
        <p:spPr>
          <a:xfrm>
            <a:off x="1247548" y="2399822"/>
            <a:ext cx="10810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Accessed 01, December, 2018. </a:t>
            </a:r>
            <a:r>
              <a:rPr lang="en-US" altLang="ko-KR" i="1" dirty="0"/>
              <a:t>Local binary patterns - Wikipedia</a:t>
            </a:r>
            <a:r>
              <a:rPr lang="en-US" altLang="ko-KR" dirty="0"/>
              <a:t>. Available: </a:t>
            </a:r>
            <a:r>
              <a:rPr lang="en-US" altLang="ko-KR" u="sng" dirty="0">
                <a:hlinkClick r:id="rId2"/>
              </a:rPr>
              <a:t>https://en.wikipedia.org/wiki/Local_binary_patterns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3" name="正方形/長方形 33"/>
          <p:cNvSpPr/>
          <p:nvPr/>
        </p:nvSpPr>
        <p:spPr>
          <a:xfrm>
            <a:off x="661870" y="2381696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テキスト ボックス 10"/>
          <p:cNvSpPr txBox="1"/>
          <p:nvPr/>
        </p:nvSpPr>
        <p:spPr>
          <a:xfrm>
            <a:off x="503965" y="2366587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5" name="テキスト ボックス 30"/>
          <p:cNvSpPr txBox="1"/>
          <p:nvPr/>
        </p:nvSpPr>
        <p:spPr>
          <a:xfrm>
            <a:off x="1247548" y="3408841"/>
            <a:ext cx="10810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T. </a:t>
            </a:r>
            <a:r>
              <a:rPr lang="en-US" altLang="ko-KR" dirty="0" err="1"/>
              <a:t>Ojala</a:t>
            </a:r>
            <a:r>
              <a:rPr lang="en-US" altLang="ko-KR" dirty="0"/>
              <a:t>, M. </a:t>
            </a:r>
            <a:r>
              <a:rPr lang="en-US" altLang="ko-KR" dirty="0" err="1"/>
              <a:t>Pietikainen</a:t>
            </a:r>
            <a:r>
              <a:rPr lang="en-US" altLang="ko-KR" dirty="0"/>
              <a:t>, and T. </a:t>
            </a:r>
            <a:r>
              <a:rPr lang="en-US" altLang="ko-KR" dirty="0" err="1"/>
              <a:t>Maenpaa</a:t>
            </a:r>
            <a:r>
              <a:rPr lang="en-US" altLang="ko-KR" dirty="0"/>
              <a:t>, "Multiresolution gray-scale and rotation invariant texture classification with local binary patterns," </a:t>
            </a:r>
            <a:r>
              <a:rPr lang="en-US" altLang="ko-KR" i="1" dirty="0"/>
              <a:t>IEEE Transactions on pattern analysis and machine intelligence, </a:t>
            </a:r>
            <a:r>
              <a:rPr lang="en-US" altLang="ko-KR" dirty="0"/>
              <a:t>vol. 24, no. 7, pp. 971-987, 2002.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6" name="正方形/長方形 33"/>
          <p:cNvSpPr/>
          <p:nvPr/>
        </p:nvSpPr>
        <p:spPr>
          <a:xfrm>
            <a:off x="661870" y="3390715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" name="テキスト ボックス 10"/>
          <p:cNvSpPr txBox="1"/>
          <p:nvPr/>
        </p:nvSpPr>
        <p:spPr>
          <a:xfrm>
            <a:off x="503965" y="3375606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8" name="テキスト ボックス 30"/>
          <p:cNvSpPr txBox="1"/>
          <p:nvPr/>
        </p:nvSpPr>
        <p:spPr>
          <a:xfrm>
            <a:off x="1247548" y="4417860"/>
            <a:ext cx="10810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Accessed 02</a:t>
            </a:r>
            <a:r>
              <a:rPr lang="en-US" altLang="ja-JP" dirty="0"/>
              <a:t>, December, 2018. </a:t>
            </a:r>
            <a:r>
              <a:rPr lang="en-US" altLang="ja-JP" dirty="0" smtClean="0"/>
              <a:t>“Advanced-Image-Processing/</a:t>
            </a:r>
            <a:r>
              <a:rPr lang="en-US" altLang="ja-JP" dirty="0" err="1" smtClean="0"/>
              <a:t>parkjoonsuu</a:t>
            </a:r>
            <a:r>
              <a:rPr lang="en-US" altLang="ja-JP" dirty="0" smtClean="0"/>
              <a:t>/Advanced-Image-Processing/00_seminar_LBP,” </a:t>
            </a:r>
            <a:r>
              <a:rPr lang="en-US" altLang="ja-JP" dirty="0">
                <a:hlinkClick r:id="rId3"/>
              </a:rPr>
              <a:t>https://</a:t>
            </a:r>
            <a:r>
              <a:rPr lang="en-US" altLang="ja-JP" dirty="0" smtClean="0">
                <a:hlinkClick r:id="rId3"/>
              </a:rPr>
              <a:t>github.com/parkjoonsuu/Advanced-Image-Processing/tree/master/00_seminar_LBP</a:t>
            </a:r>
            <a:r>
              <a:rPr lang="en-US" altLang="ja-JP" dirty="0" smtClean="0"/>
              <a:t> 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69" name="正方形/長方形 33"/>
          <p:cNvSpPr/>
          <p:nvPr/>
        </p:nvSpPr>
        <p:spPr>
          <a:xfrm>
            <a:off x="661870" y="4399734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テキスト ボックス 10"/>
          <p:cNvSpPr txBox="1"/>
          <p:nvPr/>
        </p:nvSpPr>
        <p:spPr>
          <a:xfrm>
            <a:off x="503965" y="4384625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1" name="テキスト ボックス 30"/>
          <p:cNvSpPr txBox="1"/>
          <p:nvPr/>
        </p:nvSpPr>
        <p:spPr>
          <a:xfrm>
            <a:off x="1247548" y="5426879"/>
            <a:ext cx="108101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Liao, S., Zhu, X., Lei, Z., Zhang, L., &amp; Li, S. Z. (2007, August</a:t>
            </a:r>
            <a:r>
              <a:rPr lang="en-US" altLang="ko-KR" dirty="0" smtClean="0"/>
              <a:t>). “Learning </a:t>
            </a:r>
            <a:r>
              <a:rPr lang="en-US" altLang="ko-KR" dirty="0"/>
              <a:t>multi-scale block local binary patterns for face </a:t>
            </a:r>
            <a:r>
              <a:rPr lang="en-US" altLang="ko-KR" dirty="0" smtClean="0"/>
              <a:t>recognition,” </a:t>
            </a:r>
            <a:r>
              <a:rPr lang="en-US" altLang="ko-KR" dirty="0"/>
              <a:t>In </a:t>
            </a:r>
            <a:r>
              <a:rPr lang="en-US" altLang="ko-KR" i="1" dirty="0"/>
              <a:t>International Conference on Biometrics</a:t>
            </a:r>
            <a:r>
              <a:rPr lang="en-US" altLang="ko-KR" dirty="0"/>
              <a:t> (pp. 828-837). Springer, Berlin, Heidelberg.</a:t>
            </a:r>
            <a:endParaRPr kumimoji="1" lang="ja-JP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72" name="正方形/長方形 33"/>
          <p:cNvSpPr/>
          <p:nvPr/>
        </p:nvSpPr>
        <p:spPr>
          <a:xfrm>
            <a:off x="661870" y="5408753"/>
            <a:ext cx="585678" cy="6463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3" name="テキスト ボックス 10"/>
          <p:cNvSpPr txBox="1"/>
          <p:nvPr/>
        </p:nvSpPr>
        <p:spPr>
          <a:xfrm>
            <a:off x="503965" y="5393644"/>
            <a:ext cx="8716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033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182381" y="2705725"/>
            <a:ext cx="58272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18061" y="204685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079770"/>
              </p:ext>
            </p:extLst>
          </p:nvPr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1354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315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9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544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2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위쪽 화살표 16"/>
          <p:cNvSpPr/>
          <p:nvPr/>
        </p:nvSpPr>
        <p:spPr>
          <a:xfrm>
            <a:off x="7946571" y="147375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9230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833376" y="5063900"/>
            <a:ext cx="8525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Samples for LBP </a:t>
            </a:r>
            <a:r>
              <a:rPr lang="en-US" altLang="ko-KR" dirty="0" smtClean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operations [1]</a:t>
            </a:r>
            <a:endParaRPr lang="ko-KR" altLang="en-US" dirty="0"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/>
        </p:nvGraphicFramePr>
        <p:xfrm>
          <a:off x="1833376" y="1325331"/>
          <a:ext cx="8525245" cy="3738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r:id="rId3" imgW="9929880" imgH="4355280" progId="">
                  <p:embed/>
                </p:oleObj>
              </mc:Choice>
              <mc:Fallback>
                <p:oleObj r:id="rId3" imgW="9929880" imgH="4355280" progId="">
                  <p:embed/>
                  <p:pic>
                    <p:nvPicPr>
                      <p:cNvPr id="4" name="개체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33376" y="1325331"/>
                        <a:ext cx="8525245" cy="3738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/>
          <p:cNvSpPr/>
          <p:nvPr/>
        </p:nvSpPr>
        <p:spPr>
          <a:xfrm>
            <a:off x="7863839" y="2588452"/>
            <a:ext cx="1210492" cy="11649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위쪽 화살표 20"/>
          <p:cNvSpPr/>
          <p:nvPr/>
        </p:nvSpPr>
        <p:spPr>
          <a:xfrm>
            <a:off x="6740853" y="1473755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위쪽 화살표 16"/>
          <p:cNvSpPr/>
          <p:nvPr/>
        </p:nvSpPr>
        <p:spPr>
          <a:xfrm>
            <a:off x="7946571" y="1473754"/>
            <a:ext cx="1045028" cy="1114697"/>
          </a:xfrm>
          <a:prstGeom prst="up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아래쪽 화살표 17"/>
          <p:cNvSpPr/>
          <p:nvPr/>
        </p:nvSpPr>
        <p:spPr>
          <a:xfrm>
            <a:off x="9152289" y="1473753"/>
            <a:ext cx="1045028" cy="1114697"/>
          </a:xfrm>
          <a:prstGeom prst="downArrow">
            <a:avLst/>
          </a:prstGeom>
          <a:solidFill>
            <a:srgbClr val="FF0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テキスト ボックス 2"/>
          <p:cNvSpPr txBox="1"/>
          <p:nvPr/>
        </p:nvSpPr>
        <p:spPr>
          <a:xfrm>
            <a:off x="1418061" y="200366"/>
            <a:ext cx="7176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ja-JP" sz="36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The basic LBP operation [1]</a:t>
            </a:r>
            <a:endParaRPr kumimoji="1" lang="ja-JP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9677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1660</TotalTime>
  <Words>888</Words>
  <Application>Microsoft Office PowerPoint</Application>
  <PresentationFormat>와이드스크린</PresentationFormat>
  <Paragraphs>186</Paragraphs>
  <Slides>44</Slides>
  <Notes>15</Notes>
  <HiddenSlides>0</HiddenSlides>
  <MMClips>0</MMClips>
  <ScaleCrop>false</ScaleCrop>
  <HeadingPairs>
    <vt:vector size="8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44</vt:i4>
      </vt:variant>
    </vt:vector>
  </HeadingPairs>
  <TitlesOfParts>
    <vt:vector size="54" baseType="lpstr">
      <vt:lpstr>나눔스퀘어라운드 Bold</vt:lpstr>
      <vt:lpstr>나눔스퀘어라운드 ExtraBold</vt:lpstr>
      <vt:lpstr>맑은 고딕</vt:lpstr>
      <vt:lpstr>Arial</vt:lpstr>
      <vt:lpstr>Calibri</vt:lpstr>
      <vt:lpstr>Century Gothic</vt:lpstr>
      <vt:lpstr>Ebrima</vt:lpstr>
      <vt:lpstr>Symbol</vt:lpstr>
      <vt:lpstr>Times New Roman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Park Joonsuu</cp:lastModifiedBy>
  <cp:revision>36</cp:revision>
  <dcterms:created xsi:type="dcterms:W3CDTF">2018-08-02T00:16:13Z</dcterms:created>
  <dcterms:modified xsi:type="dcterms:W3CDTF">2018-12-02T09:56:48Z</dcterms:modified>
</cp:coreProperties>
</file>

<file path=docProps/thumbnail.jpeg>
</file>